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f98d6cb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f98d6cb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f98d6cbc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f98d6cbc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f98d6cbc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f98d6cbc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f98d6cbc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f98d6cbc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f98d6cbc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f98d6cbc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f9b52ff95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f9b52ff95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f9b52ff95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f9b52ff95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f98d6cbc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f98d6cbc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f98d6cbc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f98d6cbc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f98d6cbc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f98d6cbc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dce7c1f25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dce7c1f25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f9b52ff9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f9b52ff9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f9b52ff9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f9b52ff9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f9b52ff95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f9b52ff95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f9b52ff9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f9b52ff9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f9b52ff95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f9b52ff95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f9b52ff95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f9b52ff95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f9b52ff95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f9b52ff95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f9b52ff95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f9b52ff95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f9b52ff95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f9b52ff95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f9b52ff95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f9b52ff95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e34f919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e34f919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fa2b513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fa2b513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fa2b5139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fa2b5139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fa2b5139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fa2b5139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fa2b5139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fa2b5139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fa5334e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fa5334e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f880408b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f880408b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f880408b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f880408b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e35e7a7b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e35e7a7b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f880408b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f880408b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f880408b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f880408b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f880408b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f880408b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ko.wikipedia.org/wiki/%ED%95%B4%EC%8B%9C_%ED%95%A8%EC%88%98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brownbears.tistory.com/191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flaticon.com/authors/those-icons" TargetMode="External"/><Relationship Id="rId4" Type="http://schemas.openxmlformats.org/officeDocument/2006/relationships/hyperlink" Target="http://www.flaticon.com/" TargetMode="External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btr95.tistory.com/entry/Burp-Suite-HTTPS-%EA%B0%80%EB%8A%A5%ED%95%98%EA%B2%8C-%ED%95%98%EA%B8%B0" TargetMode="External"/><Relationship Id="rId4" Type="http://schemas.openxmlformats.org/officeDocument/2006/relationships/hyperlink" Target="http://blog.0wn.kr/OSX-BurpSuite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google.com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jango-env.bneeiztewn.ap-northeast-2.elasticbeanstalk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ko.wikipedia.org/wiki/%EB%8F%84%EC%BB%A4_(%EC%86%8C%ED%94%84%ED%8A%B8%EC%9B%A8%EC%96%B4)" TargetMode="External"/><Relationship Id="rId4" Type="http://schemas.openxmlformats.org/officeDocument/2006/relationships/hyperlink" Target="https://subicura.com/2017/01/19/docker-guide-for-beginners-1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subicura.com/2017/01/19/docker-guide-for-beginners-2.html" TargetMode="External"/><Relationship Id="rId4" Type="http://schemas.openxmlformats.org/officeDocument/2006/relationships/hyperlink" Target="https://hub.docker.com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kali.org/news/official-kali-linux-docker-images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ve.mitre.org/" TargetMode="External"/><Relationship Id="rId4" Type="http://schemas.openxmlformats.org/officeDocument/2006/relationships/hyperlink" Target="https://www.boannews.com/media/view.asp?idx=47656" TargetMode="External"/><Relationship Id="rId5" Type="http://schemas.openxmlformats.org/officeDocument/2006/relationships/hyperlink" Target="https://cveform.mitre.org/" TargetMode="External"/><Relationship Id="rId6" Type="http://schemas.openxmlformats.org/officeDocument/2006/relationships/hyperlink" Target="http://www.itworld.co.kr/news/108107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ve.mitre.org/index.html" TargetMode="External"/><Relationship Id="rId4" Type="http://schemas.openxmlformats.org/officeDocument/2006/relationships/hyperlink" Target="https://www.cvedetails.com/" TargetMode="External"/><Relationship Id="rId5" Type="http://schemas.openxmlformats.org/officeDocument/2006/relationships/hyperlink" Target="https://www.nist.gov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first.org/cvss/calculator/3.1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exploit-db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8950"/>
            <a:ext cx="8839204" cy="138766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903771" y="2571750"/>
            <a:ext cx="7316957" cy="121949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여름방학 특강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7072500" y="4380750"/>
            <a:ext cx="1919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한국산업기술대학교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김재광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리눅</a:t>
            </a:r>
            <a:r>
              <a:rPr lang="ko"/>
              <a:t>스 단원 목차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3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패스워드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	</a:t>
            </a:r>
            <a:r>
              <a:rPr lang="ko" sz="1300"/>
              <a:t>/etc/passwd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/>
              <a:t>	/etc/shadow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/>
              <a:t>	해쉬함수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/>
              <a:t>	John the Ripper</a:t>
            </a:r>
            <a:r>
              <a:rPr lang="ko" sz="1300"/>
              <a:t>를 이용한 크래킹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권한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	</a:t>
            </a:r>
            <a:r>
              <a:rPr lang="ko" sz="1300"/>
              <a:t>특수권한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/>
              <a:t>	특수권한 이용해 파일 열어보기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/etc/passwd 파</a:t>
            </a:r>
            <a:r>
              <a:rPr lang="ko"/>
              <a:t>일 구조</a:t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root:x:0:0:root:/root:/bin/bash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사용자명:패스워드:uid:gid:사용자 계정 이름:홈 디렉토리 경로:로그인 쉘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/etc/shadow 파</a:t>
            </a:r>
            <a:r>
              <a:rPr lang="ko"/>
              <a:t>일 구조</a:t>
            </a:r>
            <a:endParaRPr/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student1:$6$qNod/c8BaytqHkFf$8xRqmemfKfxfHhChxrdU8Pw.vYyxDAJ89JPTv.CiimA27d68jc.cxyeWfEncfUGaeszYKUW.zfwA5OsI1X1va/:18124:0:99999:7:::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사용자명:패스워드($haskid-암호화 방법 $salt-어렵게 만듦 $hash value-암호화 된 값):최종 수정일:변경 주기(최소):변경 주기(최대):만료 경고 기간:파기 기간:계정 만료 기간:예약(사용x)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크게 중요 x -&gt; 외우거나 할 필요 없음(필요할 때는 언제나 인터넷으로)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그냥 이런게 있다 정도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해시함수</a:t>
            </a:r>
            <a:endParaRPr/>
          </a:p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문자</a:t>
            </a:r>
            <a:r>
              <a:rPr lang="ko"/>
              <a:t>열(ex : 패스워드)을 암호화 시키는 함수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단방향 적이라 역 연산은 불가능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MD5, SHA-2 등이 존재</a:t>
            </a:r>
            <a:endParaRPr/>
          </a:p>
        </p:txBody>
      </p:sp>
      <p:sp>
        <p:nvSpPr>
          <p:cNvPr id="131" name="Google Shape;131;p25"/>
          <p:cNvSpPr/>
          <p:nvPr/>
        </p:nvSpPr>
        <p:spPr>
          <a:xfrm>
            <a:off x="1199500" y="3076300"/>
            <a:ext cx="1410600" cy="14925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평문</a:t>
            </a:r>
            <a:endParaRPr/>
          </a:p>
        </p:txBody>
      </p:sp>
      <p:sp>
        <p:nvSpPr>
          <p:cNvPr id="132" name="Google Shape;132;p25"/>
          <p:cNvSpPr/>
          <p:nvPr/>
        </p:nvSpPr>
        <p:spPr>
          <a:xfrm>
            <a:off x="6620150" y="3076300"/>
            <a:ext cx="1410600" cy="14925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암호문</a:t>
            </a:r>
            <a:endParaRPr/>
          </a:p>
        </p:txBody>
      </p:sp>
      <p:sp>
        <p:nvSpPr>
          <p:cNvPr id="133" name="Google Shape;133;p25"/>
          <p:cNvSpPr/>
          <p:nvPr/>
        </p:nvSpPr>
        <p:spPr>
          <a:xfrm>
            <a:off x="3650775" y="3076300"/>
            <a:ext cx="1928700" cy="1492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해시함수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패스워</a:t>
            </a:r>
            <a:r>
              <a:rPr lang="ko"/>
              <a:t>드 크래킹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John the Ripper 이라</a:t>
            </a:r>
            <a:r>
              <a:rPr lang="ko"/>
              <a:t>는 크래킹 툴로 실습 해 봅시다 :)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리눅스 시간에 배운 ssh 이용한 접속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잘 모르겠으면 질문!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서버 주소(ip) : 13.209.41.80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특수권환</a:t>
            </a:r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예(passwd 명령어 경로) : -rwsr-xr-x 1 root root 63944 Jul 16 16:48 /usr/bin/passwd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명령어 사용하는 동안 유저의 권한을 파일의 주인(예시는 root)로 올려줌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잘못 관리하면 보안에 취약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특수권</a:t>
            </a:r>
            <a:r>
              <a:rPr lang="ko"/>
              <a:t>한 실습</a:t>
            </a:r>
            <a:endParaRPr/>
          </a:p>
        </p:txBody>
      </p:sp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권한</a:t>
            </a:r>
            <a:r>
              <a:rPr lang="ko"/>
              <a:t>이 없는 파일을 특수권한이 걸린 명령어로 열어보자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칼리 리눅스에 접속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프록</a:t>
            </a:r>
            <a:r>
              <a:rPr lang="ko"/>
              <a:t>시 목차</a:t>
            </a:r>
            <a:endParaRPr/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프록시</a:t>
            </a:r>
            <a:r>
              <a:rPr lang="ko"/>
              <a:t>란?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Burpsuite 설치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Burpsuite로 요청(request)와 응답(response) 확인 해 보기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프록시</a:t>
            </a:r>
            <a:r>
              <a:rPr lang="ko"/>
              <a:t>란?</a:t>
            </a:r>
            <a:endParaRPr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클라이언</a:t>
            </a:r>
            <a:r>
              <a:rPr lang="ko"/>
              <a:t>트(사용자)와 서버(www.google.com)의 중간에 존재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중간에서 통신을 대신해줌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Forward(앞쪽) 프록시, Reverse(역 방향)프록시 2 종류 존재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BurpSuite 설치하기(윈</a:t>
            </a:r>
            <a:r>
              <a:rPr lang="ko"/>
              <a:t>도우)</a:t>
            </a:r>
            <a:endParaRPr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563311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111" y="1170125"/>
            <a:ext cx="4123488" cy="345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들어가며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436650" y="4494950"/>
            <a:ext cx="45849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F7D95"/>
                </a:solidFill>
                <a:highlight>
                  <a:srgbClr val="FFFFFF"/>
                </a:highlight>
              </a:rPr>
              <a:t>Icon made by [</a:t>
            </a:r>
            <a:r>
              <a:rPr b="1" lang="ko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Those Icons</a:t>
            </a:r>
            <a:r>
              <a:rPr b="1" lang="ko">
                <a:solidFill>
                  <a:srgbClr val="5F7D95"/>
                </a:solidFill>
                <a:highlight>
                  <a:srgbClr val="FFFFFF"/>
                </a:highlight>
              </a:rPr>
              <a:t>] from </a:t>
            </a:r>
            <a:r>
              <a:rPr lang="ko" u="sng">
                <a:solidFill>
                  <a:srgbClr val="4AD295"/>
                </a:solidFill>
                <a:highlight>
                  <a:srgbClr val="FFFFFF"/>
                </a:highlight>
                <a:hlinkClick r:id="rId4"/>
              </a:rPr>
              <a:t>www.flaticon.com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311700" y="1973250"/>
            <a:ext cx="4783500" cy="11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컴퓨</a:t>
            </a:r>
            <a:r>
              <a:rPr lang="ko"/>
              <a:t>터 보안의 기초가 수업 이름 이었지만, 보안스러운 강의가 없었음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 수업인 만큼, 기존 수업 내용 토대로 보안을 담아보려 노력함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1550" y="445025"/>
            <a:ext cx="3817650" cy="38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BurpSuite 설치하기(맥)</a:t>
            </a:r>
            <a:endParaRPr/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3775"/>
            <a:ext cx="4464025" cy="32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000" y="2382862"/>
            <a:ext cx="4920676" cy="249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BurpSuite 설치하기(맥)</a:t>
            </a:r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462664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464" y="1170125"/>
            <a:ext cx="4224133" cy="2795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BurpSuite 초</a:t>
            </a:r>
            <a:r>
              <a:rPr lang="ko"/>
              <a:t>기 설정</a:t>
            </a:r>
            <a:endParaRPr/>
          </a:p>
        </p:txBody>
      </p:sp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77391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8718" y="1170125"/>
            <a:ext cx="2912881" cy="2683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BurpSuite 초기 설정</a:t>
            </a:r>
            <a:endParaRPr/>
          </a:p>
        </p:txBody>
      </p:sp>
      <p:pic>
        <p:nvPicPr>
          <p:cNvPr id="197" name="Google Shape;1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14762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428" y="1170125"/>
            <a:ext cx="4539173" cy="2898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BurpSuite 초기 설정</a:t>
            </a:r>
            <a:endParaRPr/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98290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7700" y="1170125"/>
            <a:ext cx="2703897" cy="172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BurpSuite 초기 설정</a:t>
            </a:r>
            <a:endParaRPr/>
          </a:p>
        </p:txBody>
      </p:sp>
      <p:pic>
        <p:nvPicPr>
          <p:cNvPr id="211" name="Google Shape;2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14762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428" y="1170125"/>
            <a:ext cx="4539173" cy="2898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BurpSuite 초</a:t>
            </a:r>
            <a:r>
              <a:rPr lang="ko"/>
              <a:t>기 설정(인증서)</a:t>
            </a:r>
            <a:endParaRPr/>
          </a:p>
        </p:txBody>
      </p:sp>
      <p:sp>
        <p:nvSpPr>
          <p:cNvPr id="218" name="Google Shape;21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윈도우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4"/>
              </a:rPr>
              <a:t>맥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BurpSuite 초기 설정(</a:t>
            </a:r>
            <a:r>
              <a:rPr lang="ko"/>
              <a:t>맥 </a:t>
            </a:r>
            <a:r>
              <a:rPr lang="ko"/>
              <a:t>인증서)</a:t>
            </a:r>
            <a:endParaRPr/>
          </a:p>
        </p:txBody>
      </p:sp>
      <p:pic>
        <p:nvPicPr>
          <p:cNvPr id="224" name="Google Shape;2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673566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8366" y="1170125"/>
            <a:ext cx="3013234" cy="2622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www.google.com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프록시</a:t>
            </a:r>
            <a:r>
              <a:rPr lang="ko"/>
              <a:t>로 접속 해 보기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(시연)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패</a:t>
            </a:r>
            <a:r>
              <a:rPr lang="ko"/>
              <a:t>킷 내용 변경해 보기</a:t>
            </a:r>
            <a:endParaRPr/>
          </a:p>
        </p:txBody>
      </p:sp>
      <p:sp>
        <p:nvSpPr>
          <p:cNvPr id="236" name="Google Shape;23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http://django-env.bneeiztewn.ap-northeast-2.elasticbeanstalk.com/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실습용 사이트에 접속해 GET 요청 변경해보기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정보보</a:t>
            </a:r>
            <a:r>
              <a:rPr lang="ko"/>
              <a:t>안… 너무 어려운 것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정보보안에</a:t>
            </a:r>
            <a:r>
              <a:rPr lang="ko"/>
              <a:t>는 포렌식, 포너블, 리버싱, 암호학 등 다양한 분야 존재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한 분야만 공부해도 끝이 없음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보안은 평생공부 즉, 어려운게 당연함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수업 내용은 극히 일부중 일부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Docker 목차</a:t>
            </a:r>
            <a:endParaRPr/>
          </a:p>
        </p:txBody>
      </p:sp>
      <p:sp>
        <p:nvSpPr>
          <p:cNvPr id="242" name="Google Shape;24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도커</a:t>
            </a:r>
            <a:r>
              <a:rPr lang="ko"/>
              <a:t>가 무엇이고 왜 기승전 도커인가?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도커 설치하기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도커를 이용해 Kali linux 사용해보기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도커</a:t>
            </a:r>
            <a:r>
              <a:rPr lang="ko"/>
              <a:t>란 무엇이고 </a:t>
            </a:r>
            <a:r>
              <a:rPr lang="ko" u="sng">
                <a:solidFill>
                  <a:schemeClr val="hlink"/>
                </a:solidFill>
                <a:hlinkClick r:id="rId4"/>
              </a:rPr>
              <a:t>왜 도커</a:t>
            </a:r>
            <a:r>
              <a:rPr lang="ko"/>
              <a:t>인가?</a:t>
            </a:r>
            <a:endParaRPr/>
          </a:p>
        </p:txBody>
      </p:sp>
      <p:sp>
        <p:nvSpPr>
          <p:cNvPr id="248" name="Google Shape;248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리눅</a:t>
            </a:r>
            <a:r>
              <a:rPr lang="ko"/>
              <a:t>스 프로그램이 실행되기 위한 모든 환경을 컨테이너라는 개념으로 관리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즉, 컨테이너만 있으면 다른 프로그램 설치 or 설정 없이 해당 컨테이너 실행 가능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서버를 설치하거나 업데이트 하는것은 매우 까다로운 작업 -&gt; 서버를 건드리지 않게 됨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설치와 설정 같은 귀찬은 과정 없이 서버를 사용할 수 있다면..?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Docker 설치</a:t>
            </a:r>
            <a:endParaRPr/>
          </a:p>
        </p:txBody>
      </p:sp>
      <p:sp>
        <p:nvSpPr>
          <p:cNvPr id="254" name="Google Shape;25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설</a:t>
            </a:r>
            <a:r>
              <a:rPr lang="ko"/>
              <a:t>치 파일은 구글 드라이브에서 다운로드 or 공식 홈페이지 이용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윈도우, 리눅스, 맥 설치 관련 포스팅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4"/>
              </a:rPr>
              <a:t>공식 홈페이지</a:t>
            </a:r>
            <a:r>
              <a:rPr lang="ko"/>
              <a:t>에서 이미지 다운로드 위한 계정 만들기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Kali Linux 실행하기</a:t>
            </a:r>
            <a:endParaRPr/>
          </a:p>
        </p:txBody>
      </p:sp>
      <p:sp>
        <p:nvSpPr>
          <p:cNvPr id="260" name="Google Shape;26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참고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부록</a:t>
            </a:r>
            <a:endParaRPr/>
          </a:p>
        </p:txBody>
      </p:sp>
      <p:sp>
        <p:nvSpPr>
          <p:cNvPr id="266" name="Google Shape;26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드라이브</a:t>
            </a:r>
            <a:r>
              <a:rPr lang="ko"/>
              <a:t>에 가시면 이미지 만들기 위한 build 파일 예제와,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docker-compose 파일 예제가 있습니다 :)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</a:t>
            </a:r>
            <a:r>
              <a:rPr lang="ko"/>
              <a:t>체 </a:t>
            </a:r>
            <a:r>
              <a:rPr lang="ko"/>
              <a:t>목차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취약</a:t>
            </a:r>
            <a:r>
              <a:rPr lang="ko"/>
              <a:t>점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	</a:t>
            </a:r>
            <a:r>
              <a:rPr lang="ko" sz="1300"/>
              <a:t>CVE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리눅스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/>
              <a:t>	패스워드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/>
              <a:t>	권한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웹(프록시)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Docker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취약</a:t>
            </a:r>
            <a:r>
              <a:rPr lang="ko"/>
              <a:t>점 단원 목차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CVE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/>
              <a:t>CVE</a:t>
            </a:r>
            <a:r>
              <a:rPr lang="ko" sz="1300"/>
              <a:t>란?</a:t>
            </a:r>
            <a:endParaRPr sz="13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/>
              <a:t>CVE 정보 확인</a:t>
            </a:r>
            <a:endParaRPr sz="13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/>
              <a:t>CVE 계산해보기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개념증명 코드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300"/>
              <a:t>	Exploit DB</a:t>
            </a:r>
            <a:endParaRPr sz="1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CVE</a:t>
            </a:r>
            <a:r>
              <a:rPr lang="ko"/>
              <a:t>란 무엇인가?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기업</a:t>
            </a:r>
            <a:r>
              <a:rPr lang="ko"/>
              <a:t>과 기관에 보안 강화에 사용하도록 미국 연방 정부의 후원받는 기관이 취약점 분류한 것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CVE번호 발급 받는 법(참고 </a:t>
            </a:r>
            <a:r>
              <a:rPr lang="ko" u="sng">
                <a:solidFill>
                  <a:schemeClr val="hlink"/>
                </a:solidFill>
                <a:hlinkClick r:id="rId4"/>
              </a:rPr>
              <a:t>기사</a:t>
            </a:r>
            <a:r>
              <a:rPr lang="ko"/>
              <a:t>)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ko" sz="1300"/>
              <a:t>Apple, Microsoft 같은 CNA(CVE Numbering Authority)에 제보한다.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 sz="1300"/>
              <a:t>CVE 리스트에 원하는 기관이 없는 경우 CVE Program Root CNA(</a:t>
            </a:r>
            <a:r>
              <a:rPr lang="ko" sz="1300" u="sng">
                <a:solidFill>
                  <a:schemeClr val="hlink"/>
                </a:solidFill>
                <a:hlinkClick r:id="rId5"/>
              </a:rPr>
              <a:t>제보 링크)</a:t>
            </a:r>
            <a:r>
              <a:rPr lang="ko" sz="1300"/>
              <a:t>에 직접 제보한다.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CVE 구조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	</a:t>
            </a:r>
            <a:r>
              <a:rPr lang="ko" sz="1300"/>
              <a:t>예: CVE(CVE 접두사)-2017(해당년도)-5489(취약점 번호)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CVE</a:t>
            </a:r>
            <a:r>
              <a:rPr lang="ko"/>
              <a:t>에 대해서 </a:t>
            </a:r>
            <a:r>
              <a:rPr lang="ko"/>
              <a:t>매</a:t>
            </a:r>
            <a:r>
              <a:rPr lang="ko"/>
              <a:t>우 잘 설명 되 있는 </a:t>
            </a:r>
            <a:r>
              <a:rPr lang="ko" u="sng">
                <a:solidFill>
                  <a:schemeClr val="hlink"/>
                </a:solidFill>
                <a:hlinkClick r:id="rId6"/>
              </a:rPr>
              <a:t>기사</a:t>
            </a:r>
            <a:r>
              <a:rPr lang="ko"/>
              <a:t> 참고해보기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특</a:t>
            </a:r>
            <a:r>
              <a:rPr lang="ko"/>
              <a:t>정 CVE 찾아보기(시연)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CVE-2017-5489 에 대해서 찾아보기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https://cve.mitre.org/index.html</a:t>
            </a:r>
            <a:r>
              <a:rPr lang="ko"/>
              <a:t> 에서 검색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u="sng">
                <a:solidFill>
                  <a:schemeClr val="hlink"/>
                </a:solidFill>
                <a:hlinkClick r:id="rId4"/>
              </a:rPr>
              <a:t>https://www.cvedetails.com/</a:t>
            </a:r>
            <a:r>
              <a:rPr lang="ko"/>
              <a:t> 에서 검색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u="sng">
                <a:solidFill>
                  <a:schemeClr val="hlink"/>
                </a:solidFill>
                <a:hlinkClick r:id="rId5"/>
              </a:rPr>
              <a:t>https://www.nist.gov/</a:t>
            </a:r>
            <a:r>
              <a:rPr lang="ko"/>
              <a:t> 에서 검색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구글에 검색해보기(사실 가장 편함)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CVSS 사용해보</a:t>
            </a:r>
            <a:r>
              <a:rPr lang="ko"/>
              <a:t>기(점수 매기기)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https://www.first.org/cvss/calculator/3.1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POC(Proof Of Concept)찾아보기(개념증</a:t>
            </a:r>
            <a:r>
              <a:rPr lang="ko"/>
              <a:t>명 코드)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https://www.exploit-db.com/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